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53.png" ContentType="image/png"/>
  <Override PartName="/ppt/media/image52.png" ContentType="image/png"/>
  <Override PartName="/ppt/media/image51.png" ContentType="image/png"/>
  <Override PartName="/ppt/media/image54.png" ContentType="image/png"/>
  <Override PartName="/ppt/media/image50.jpeg" ContentType="image/jpeg"/>
  <Override PartName="/ppt/media/image49.jpeg" ContentType="image/jpeg"/>
  <Override PartName="/ppt/media/image47.jpeg" ContentType="image/jpeg"/>
  <Override PartName="/ppt/media/image44.png" ContentType="image/png"/>
  <Override PartName="/ppt/media/image43.png" ContentType="image/png"/>
  <Override PartName="/ppt/media/image42.png" ContentType="image/png"/>
  <Override PartName="/ppt/media/image41.jpeg" ContentType="image/jpeg"/>
  <Override PartName="/ppt/media/image40.png" ContentType="image/png"/>
  <Override PartName="/ppt/media/image39.png" ContentType="image/png"/>
  <Override PartName="/ppt/media/image14.png" ContentType="image/png"/>
  <Override PartName="/ppt/media/image13.png" ContentType="image/png"/>
  <Override PartName="/ppt/media/image37.png" ContentType="image/png"/>
  <Override PartName="/ppt/media/image12.png" ContentType="image/png"/>
  <Override PartName="/ppt/media/image11.png" ContentType="image/png"/>
  <Override PartName="/ppt/media/image10.png" ContentType="image/png"/>
  <Override PartName="/ppt/media/image16.png" ContentType="image/png"/>
  <Override PartName="/ppt/media/image15.png" ContentType="image/png"/>
  <Override PartName="/ppt/media/image17.png" ContentType="image/png"/>
  <Override PartName="/ppt/media/image18.png" ContentType="image/png"/>
  <Override PartName="/ppt/media/image45.png" ContentType="image/png"/>
  <Override PartName="/ppt/media/image20.png" ContentType="image/png"/>
  <Override PartName="/ppt/media/image46.png" ContentType="image/png"/>
  <Override PartName="/ppt/media/image21.png" ContentType="image/png"/>
  <Override PartName="/ppt/media/image22.png" ContentType="image/png"/>
  <Override PartName="/ppt/media/image48.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30.png" ContentType="image/png"/>
  <Override PartName="/ppt/media/image31.png" ContentType="image/png"/>
  <Override PartName="/ppt/media/image33.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media/image38.jpeg" ContentType="image/jpeg"/>
  <Override PartName="/ppt/media/image32.jpeg" ContentType="image/jpeg"/>
  <Override PartName="/ppt/media/image34.jpeg" ContentType="image/jpeg"/>
  <Override PartName="/ppt/media/image19.png" ContentType="image/png"/>
  <Override PartName="/ppt/media/image35.jpeg" ContentType="image/jpeg"/>
  <Override PartName="/ppt/media/image29.png" ContentType="image/png"/>
  <Override PartName="/ppt/media/image36.jpeg" ContentType="image/jpe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68.xml.rels" ContentType="application/vnd.openxmlformats-package.relationships+xml"/>
  <Override PartName="/ppt/slideLayouts/_rels/slideLayout67.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72.xml.rels" ContentType="application/vnd.openxmlformats-package.relationships+xml"/>
  <Override PartName="/ppt/slideLayouts/_rels/slideLayout44.xml.rels" ContentType="application/vnd.openxmlformats-package.relationships+xml"/>
  <Override PartName="/ppt/slideLayouts/_rels/slideLayout71.xml.rels" ContentType="application/vnd.openxmlformats-package.relationships+xml"/>
  <Override PartName="/ppt/slideLayouts/_rels/slideLayout43.xml.rels" ContentType="application/vnd.openxmlformats-package.relationships+xml"/>
  <Override PartName="/ppt/slideLayouts/_rels/slideLayout7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xml" ContentType="application/vnd.openxmlformats-officedocument.presentationml.slideLayout+xml"/>
  <Override PartName="/ppt/slideLayouts/slideLayout62.xml" ContentType="application/vnd.openxmlformats-officedocument.presentationml.slideLayout+xml"/>
  <Override PartName="/ppt/slideLayouts/slideLayout1.xml" ContentType="application/vnd.openxmlformats-officedocument.presentationml.slideLayout+xml"/>
  <Override PartName="/ppt/slideLayouts/slideLayout64.xml" ContentType="application/vnd.openxmlformats-officedocument.presentationml.slideLayout+xml"/>
  <Override PartName="/ppt/slideLayouts/slideLayout3.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46200" y="452880"/>
            <a:ext cx="9403920" cy="6489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9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46200" y="452880"/>
            <a:ext cx="9403920" cy="6489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2"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9"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0" name="PlaceHolder 1"/>
          <p:cNvSpPr>
            <a:spLocks noGrp="1"/>
          </p:cNvSpPr>
          <p:nvPr>
            <p:ph type="subTitle"/>
          </p:nvPr>
        </p:nvSpPr>
        <p:spPr>
          <a:xfrm>
            <a:off x="646200" y="452880"/>
            <a:ext cx="9403920" cy="6489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46200" y="452880"/>
            <a:ext cx="9403920" cy="6489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46200" y="452880"/>
            <a:ext cx="9403920" cy="6489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646200" y="452880"/>
            <a:ext cx="9403920" cy="6489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320" cy="4187520"/>
          </a:xfrm>
          <a:prstGeom prst="rect">
            <a:avLst/>
          </a:prstGeom>
          <a:ln>
            <a:noFill/>
          </a:ln>
        </p:spPr>
      </p:pic>
      <p:pic>
        <p:nvPicPr>
          <p:cNvPr id="1" name="Picture 6" descr=""/>
          <p:cNvPicPr/>
          <p:nvPr/>
        </p:nvPicPr>
        <p:blipFill>
          <a:blip r:embed="rId4"/>
          <a:srcRect l="35647" t="0" r="0" b="0"/>
          <a:stretch/>
        </p:blipFill>
        <p:spPr>
          <a:xfrm>
            <a:off x="0" y="2892240"/>
            <a:ext cx="1521720" cy="2364840"/>
          </a:xfrm>
          <a:prstGeom prst="rect">
            <a:avLst/>
          </a:prstGeom>
          <a:ln>
            <a:noFill/>
          </a:ln>
        </p:spPr>
      </p:pic>
      <p:sp>
        <p:nvSpPr>
          <p:cNvPr id="2" name="CustomShape 1"/>
          <p:cNvSpPr/>
          <p:nvPr/>
        </p:nvSpPr>
        <p:spPr>
          <a:xfrm>
            <a:off x="8609040" y="1676520"/>
            <a:ext cx="2818800" cy="281880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720" cy="1140840"/>
          </a:xfrm>
          <a:prstGeom prst="rect">
            <a:avLst/>
          </a:prstGeom>
          <a:ln>
            <a:noFill/>
          </a:ln>
        </p:spPr>
      </p:pic>
      <p:pic>
        <p:nvPicPr>
          <p:cNvPr id="4" name="Picture 9" descr=""/>
          <p:cNvPicPr/>
          <p:nvPr/>
        </p:nvPicPr>
        <p:blipFill>
          <a:blip r:embed="rId6"/>
          <a:srcRect l="0" t="0" r="0" b="23333"/>
          <a:stretch/>
        </p:blipFill>
        <p:spPr>
          <a:xfrm>
            <a:off x="8605800" y="6095880"/>
            <a:ext cx="992880" cy="761400"/>
          </a:xfrm>
          <a:prstGeom prst="rect">
            <a:avLst/>
          </a:prstGeom>
          <a:ln>
            <a:noFill/>
          </a:ln>
        </p:spPr>
      </p:pic>
      <p:sp>
        <p:nvSpPr>
          <p:cNvPr id="5"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46200" y="452880"/>
            <a:ext cx="9403920" cy="13996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6320" cy="4187520"/>
          </a:xfrm>
          <a:prstGeom prst="rect">
            <a:avLst/>
          </a:prstGeom>
          <a:ln>
            <a:noFill/>
          </a:ln>
        </p:spPr>
      </p:pic>
      <p:pic>
        <p:nvPicPr>
          <p:cNvPr id="45" name="Picture 6" descr=""/>
          <p:cNvPicPr/>
          <p:nvPr/>
        </p:nvPicPr>
        <p:blipFill>
          <a:blip r:embed="rId4"/>
          <a:srcRect l="35647" t="0" r="0" b="0"/>
          <a:stretch/>
        </p:blipFill>
        <p:spPr>
          <a:xfrm>
            <a:off x="0" y="2892240"/>
            <a:ext cx="1521720" cy="2364840"/>
          </a:xfrm>
          <a:prstGeom prst="rect">
            <a:avLst/>
          </a:prstGeom>
          <a:ln>
            <a:noFill/>
          </a:ln>
        </p:spPr>
      </p:pic>
      <p:sp>
        <p:nvSpPr>
          <p:cNvPr id="46" name="CustomShape 1"/>
          <p:cNvSpPr/>
          <p:nvPr/>
        </p:nvSpPr>
        <p:spPr>
          <a:xfrm>
            <a:off x="8609040" y="1676520"/>
            <a:ext cx="2818800" cy="281880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2720" cy="1140840"/>
          </a:xfrm>
          <a:prstGeom prst="rect">
            <a:avLst/>
          </a:prstGeom>
          <a:ln>
            <a:noFill/>
          </a:ln>
        </p:spPr>
      </p:pic>
      <p:pic>
        <p:nvPicPr>
          <p:cNvPr id="48" name="Picture 9" descr=""/>
          <p:cNvPicPr/>
          <p:nvPr/>
        </p:nvPicPr>
        <p:blipFill>
          <a:blip r:embed="rId6"/>
          <a:srcRect l="0" t="0" r="0" b="23333"/>
          <a:stretch/>
        </p:blipFill>
        <p:spPr>
          <a:xfrm>
            <a:off x="8605800" y="6095880"/>
            <a:ext cx="992880" cy="761400"/>
          </a:xfrm>
          <a:prstGeom prst="rect">
            <a:avLst/>
          </a:prstGeom>
          <a:ln>
            <a:noFill/>
          </a:ln>
        </p:spPr>
      </p:pic>
      <p:sp>
        <p:nvSpPr>
          <p:cNvPr id="49"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8" name="Picture 7" descr=""/>
          <p:cNvPicPr/>
          <p:nvPr/>
        </p:nvPicPr>
        <p:blipFill>
          <a:blip r:embed="rId3"/>
          <a:srcRect l="3610" t="0" r="0" b="0"/>
          <a:stretch/>
        </p:blipFill>
        <p:spPr>
          <a:xfrm>
            <a:off x="0" y="2669760"/>
            <a:ext cx="4036320" cy="4187520"/>
          </a:xfrm>
          <a:prstGeom prst="rect">
            <a:avLst/>
          </a:prstGeom>
          <a:ln>
            <a:noFill/>
          </a:ln>
        </p:spPr>
      </p:pic>
      <p:pic>
        <p:nvPicPr>
          <p:cNvPr id="89" name="Picture 6" descr=""/>
          <p:cNvPicPr/>
          <p:nvPr/>
        </p:nvPicPr>
        <p:blipFill>
          <a:blip r:embed="rId4"/>
          <a:srcRect l="35647" t="0" r="0" b="0"/>
          <a:stretch/>
        </p:blipFill>
        <p:spPr>
          <a:xfrm>
            <a:off x="0" y="2892240"/>
            <a:ext cx="1521720" cy="2364840"/>
          </a:xfrm>
          <a:prstGeom prst="rect">
            <a:avLst/>
          </a:prstGeom>
          <a:ln>
            <a:noFill/>
          </a:ln>
        </p:spPr>
      </p:pic>
      <p:sp>
        <p:nvSpPr>
          <p:cNvPr id="90" name="CustomShape 1"/>
          <p:cNvSpPr/>
          <p:nvPr/>
        </p:nvSpPr>
        <p:spPr>
          <a:xfrm>
            <a:off x="8609040" y="1676520"/>
            <a:ext cx="2818800" cy="281880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1" name="Picture 8" descr=""/>
          <p:cNvPicPr/>
          <p:nvPr/>
        </p:nvPicPr>
        <p:blipFill>
          <a:blip r:embed="rId5"/>
          <a:srcRect l="0" t="28812" r="0" b="0"/>
          <a:stretch/>
        </p:blipFill>
        <p:spPr>
          <a:xfrm>
            <a:off x="7999560" y="0"/>
            <a:ext cx="1602720" cy="1140840"/>
          </a:xfrm>
          <a:prstGeom prst="rect">
            <a:avLst/>
          </a:prstGeom>
          <a:ln>
            <a:noFill/>
          </a:ln>
        </p:spPr>
      </p:pic>
      <p:pic>
        <p:nvPicPr>
          <p:cNvPr id="92" name="Picture 9" descr=""/>
          <p:cNvPicPr/>
          <p:nvPr/>
        </p:nvPicPr>
        <p:blipFill>
          <a:blip r:embed="rId6"/>
          <a:srcRect l="0" t="0" r="0" b="23333"/>
          <a:stretch/>
        </p:blipFill>
        <p:spPr>
          <a:xfrm>
            <a:off x="8605800" y="6095880"/>
            <a:ext cx="992880" cy="761400"/>
          </a:xfrm>
          <a:prstGeom prst="rect">
            <a:avLst/>
          </a:prstGeom>
          <a:ln>
            <a:noFill/>
          </a:ln>
        </p:spPr>
      </p:pic>
      <p:sp>
        <p:nvSpPr>
          <p:cNvPr id="93"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4" name="PlaceHolder 3"/>
          <p:cNvSpPr>
            <a:spLocks noGrp="1"/>
          </p:cNvSpPr>
          <p:nvPr>
            <p:ph type="title"/>
          </p:nvPr>
        </p:nvSpPr>
        <p:spPr>
          <a:xfrm>
            <a:off x="646200" y="452880"/>
            <a:ext cx="9403920" cy="13996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95" name="PlaceHolder 4"/>
          <p:cNvSpPr>
            <a:spLocks noGrp="1"/>
          </p:cNvSpPr>
          <p:nvPr>
            <p:ph type="body"/>
          </p:nvPr>
        </p:nvSpPr>
        <p:spPr>
          <a:xfrm>
            <a:off x="1103400" y="2053080"/>
            <a:ext cx="8946000" cy="2000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6" name="PlaceHolder 5"/>
          <p:cNvSpPr>
            <a:spLocks noGrp="1"/>
          </p:cNvSpPr>
          <p:nvPr>
            <p:ph type="body"/>
          </p:nvPr>
        </p:nvSpPr>
        <p:spPr>
          <a:xfrm>
            <a:off x="1103400" y="4244400"/>
            <a:ext cx="8946000" cy="2000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3" name="Picture 7" descr=""/>
          <p:cNvPicPr/>
          <p:nvPr/>
        </p:nvPicPr>
        <p:blipFill>
          <a:blip r:embed="rId3"/>
          <a:srcRect l="3610" t="0" r="0" b="0"/>
          <a:stretch/>
        </p:blipFill>
        <p:spPr>
          <a:xfrm>
            <a:off x="0" y="2669760"/>
            <a:ext cx="4036320" cy="4187520"/>
          </a:xfrm>
          <a:prstGeom prst="rect">
            <a:avLst/>
          </a:prstGeom>
          <a:ln>
            <a:noFill/>
          </a:ln>
        </p:spPr>
      </p:pic>
      <p:pic>
        <p:nvPicPr>
          <p:cNvPr id="134" name="Picture 6" descr=""/>
          <p:cNvPicPr/>
          <p:nvPr/>
        </p:nvPicPr>
        <p:blipFill>
          <a:blip r:embed="rId4"/>
          <a:srcRect l="35647" t="0" r="0" b="0"/>
          <a:stretch/>
        </p:blipFill>
        <p:spPr>
          <a:xfrm>
            <a:off x="0" y="2892240"/>
            <a:ext cx="1521720" cy="2364840"/>
          </a:xfrm>
          <a:prstGeom prst="rect">
            <a:avLst/>
          </a:prstGeom>
          <a:ln>
            <a:noFill/>
          </a:ln>
        </p:spPr>
      </p:pic>
      <p:sp>
        <p:nvSpPr>
          <p:cNvPr id="135" name="CustomShape 1"/>
          <p:cNvSpPr/>
          <p:nvPr/>
        </p:nvSpPr>
        <p:spPr>
          <a:xfrm>
            <a:off x="8609040" y="1676520"/>
            <a:ext cx="2818800" cy="281880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36" name="Picture 8" descr=""/>
          <p:cNvPicPr/>
          <p:nvPr/>
        </p:nvPicPr>
        <p:blipFill>
          <a:blip r:embed="rId5"/>
          <a:srcRect l="0" t="28812" r="0" b="0"/>
          <a:stretch/>
        </p:blipFill>
        <p:spPr>
          <a:xfrm>
            <a:off x="7999560" y="0"/>
            <a:ext cx="1602720" cy="1140840"/>
          </a:xfrm>
          <a:prstGeom prst="rect">
            <a:avLst/>
          </a:prstGeom>
          <a:ln>
            <a:noFill/>
          </a:ln>
        </p:spPr>
      </p:pic>
      <p:pic>
        <p:nvPicPr>
          <p:cNvPr id="137" name="Picture 9" descr=""/>
          <p:cNvPicPr/>
          <p:nvPr/>
        </p:nvPicPr>
        <p:blipFill>
          <a:blip r:embed="rId6"/>
          <a:srcRect l="0" t="0" r="0" b="23333"/>
          <a:stretch/>
        </p:blipFill>
        <p:spPr>
          <a:xfrm>
            <a:off x="8605800" y="6095880"/>
            <a:ext cx="992880" cy="761400"/>
          </a:xfrm>
          <a:prstGeom prst="rect">
            <a:avLst/>
          </a:prstGeom>
          <a:ln>
            <a:noFill/>
          </a:ln>
        </p:spPr>
      </p:pic>
      <p:sp>
        <p:nvSpPr>
          <p:cNvPr id="138"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9" name="PlaceHolder 3"/>
          <p:cNvSpPr>
            <a:spLocks noGrp="1"/>
          </p:cNvSpPr>
          <p:nvPr>
            <p:ph type="title"/>
          </p:nvPr>
        </p:nvSpPr>
        <p:spPr>
          <a:xfrm>
            <a:off x="646200" y="452880"/>
            <a:ext cx="9403920" cy="13996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40" name="PlaceHolder 4"/>
          <p:cNvSpPr>
            <a:spLocks noGrp="1"/>
          </p:cNvSpPr>
          <p:nvPr>
            <p:ph type="body"/>
          </p:nvPr>
        </p:nvSpPr>
        <p:spPr>
          <a:xfrm>
            <a:off x="1103400" y="2053080"/>
            <a:ext cx="4365360" cy="4194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41" name="PlaceHolder 5"/>
          <p:cNvSpPr>
            <a:spLocks noGrp="1"/>
          </p:cNvSpPr>
          <p:nvPr>
            <p:ph type="body"/>
          </p:nvPr>
        </p:nvSpPr>
        <p:spPr>
          <a:xfrm>
            <a:off x="5687640" y="2053080"/>
            <a:ext cx="4365360" cy="4194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78" name="Picture 7" descr=""/>
          <p:cNvPicPr/>
          <p:nvPr/>
        </p:nvPicPr>
        <p:blipFill>
          <a:blip r:embed="rId3"/>
          <a:srcRect l="3610" t="0" r="0" b="0"/>
          <a:stretch/>
        </p:blipFill>
        <p:spPr>
          <a:xfrm>
            <a:off x="0" y="2669760"/>
            <a:ext cx="4036320" cy="4187520"/>
          </a:xfrm>
          <a:prstGeom prst="rect">
            <a:avLst/>
          </a:prstGeom>
          <a:ln>
            <a:noFill/>
          </a:ln>
        </p:spPr>
      </p:pic>
      <p:pic>
        <p:nvPicPr>
          <p:cNvPr id="179" name="Picture 6" descr=""/>
          <p:cNvPicPr/>
          <p:nvPr/>
        </p:nvPicPr>
        <p:blipFill>
          <a:blip r:embed="rId4"/>
          <a:srcRect l="35647" t="0" r="0" b="0"/>
          <a:stretch/>
        </p:blipFill>
        <p:spPr>
          <a:xfrm>
            <a:off x="0" y="2892240"/>
            <a:ext cx="1521720" cy="2364840"/>
          </a:xfrm>
          <a:prstGeom prst="rect">
            <a:avLst/>
          </a:prstGeom>
          <a:ln>
            <a:noFill/>
          </a:ln>
        </p:spPr>
      </p:pic>
      <p:sp>
        <p:nvSpPr>
          <p:cNvPr id="180" name="CustomShape 1"/>
          <p:cNvSpPr/>
          <p:nvPr/>
        </p:nvSpPr>
        <p:spPr>
          <a:xfrm>
            <a:off x="8609040" y="1676520"/>
            <a:ext cx="2818800" cy="281880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81" name="Picture 8" descr=""/>
          <p:cNvPicPr/>
          <p:nvPr/>
        </p:nvPicPr>
        <p:blipFill>
          <a:blip r:embed="rId5"/>
          <a:srcRect l="0" t="28812" r="0" b="0"/>
          <a:stretch/>
        </p:blipFill>
        <p:spPr>
          <a:xfrm>
            <a:off x="7999560" y="0"/>
            <a:ext cx="1602720" cy="1140840"/>
          </a:xfrm>
          <a:prstGeom prst="rect">
            <a:avLst/>
          </a:prstGeom>
          <a:ln>
            <a:noFill/>
          </a:ln>
        </p:spPr>
      </p:pic>
      <p:pic>
        <p:nvPicPr>
          <p:cNvPr id="182" name="Picture 9" descr=""/>
          <p:cNvPicPr/>
          <p:nvPr/>
        </p:nvPicPr>
        <p:blipFill>
          <a:blip r:embed="rId6"/>
          <a:srcRect l="0" t="0" r="0" b="23333"/>
          <a:stretch/>
        </p:blipFill>
        <p:spPr>
          <a:xfrm>
            <a:off x="8605800" y="6095880"/>
            <a:ext cx="992880" cy="761400"/>
          </a:xfrm>
          <a:prstGeom prst="rect">
            <a:avLst/>
          </a:prstGeom>
          <a:ln>
            <a:noFill/>
          </a:ln>
        </p:spPr>
      </p:pic>
      <p:sp>
        <p:nvSpPr>
          <p:cNvPr id="183"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4" name="PlaceHolder 3"/>
          <p:cNvSpPr>
            <a:spLocks noGrp="1"/>
          </p:cNvSpPr>
          <p:nvPr>
            <p:ph type="title"/>
          </p:nvPr>
        </p:nvSpPr>
        <p:spPr>
          <a:xfrm>
            <a:off x="646200" y="452880"/>
            <a:ext cx="9403920" cy="13996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85"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22" name="Picture 7" descr=""/>
          <p:cNvPicPr/>
          <p:nvPr/>
        </p:nvPicPr>
        <p:blipFill>
          <a:blip r:embed="rId3"/>
          <a:srcRect l="3610" t="0" r="0" b="0"/>
          <a:stretch/>
        </p:blipFill>
        <p:spPr>
          <a:xfrm>
            <a:off x="0" y="2669760"/>
            <a:ext cx="4036320" cy="4187520"/>
          </a:xfrm>
          <a:prstGeom prst="rect">
            <a:avLst/>
          </a:prstGeom>
          <a:ln>
            <a:noFill/>
          </a:ln>
        </p:spPr>
      </p:pic>
      <p:pic>
        <p:nvPicPr>
          <p:cNvPr id="223" name="Picture 6" descr=""/>
          <p:cNvPicPr/>
          <p:nvPr/>
        </p:nvPicPr>
        <p:blipFill>
          <a:blip r:embed="rId4"/>
          <a:srcRect l="35647" t="0" r="0" b="0"/>
          <a:stretch/>
        </p:blipFill>
        <p:spPr>
          <a:xfrm>
            <a:off x="0" y="2892240"/>
            <a:ext cx="1521720" cy="2364840"/>
          </a:xfrm>
          <a:prstGeom prst="rect">
            <a:avLst/>
          </a:prstGeom>
          <a:ln>
            <a:noFill/>
          </a:ln>
        </p:spPr>
      </p:pic>
      <p:sp>
        <p:nvSpPr>
          <p:cNvPr id="224" name="CustomShape 1"/>
          <p:cNvSpPr/>
          <p:nvPr/>
        </p:nvSpPr>
        <p:spPr>
          <a:xfrm>
            <a:off x="8609040" y="1676520"/>
            <a:ext cx="2818800" cy="281880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25" name="Picture 8" descr=""/>
          <p:cNvPicPr/>
          <p:nvPr/>
        </p:nvPicPr>
        <p:blipFill>
          <a:blip r:embed="rId5"/>
          <a:srcRect l="0" t="28812" r="0" b="0"/>
          <a:stretch/>
        </p:blipFill>
        <p:spPr>
          <a:xfrm>
            <a:off x="7999560" y="0"/>
            <a:ext cx="1602720" cy="1140840"/>
          </a:xfrm>
          <a:prstGeom prst="rect">
            <a:avLst/>
          </a:prstGeom>
          <a:ln>
            <a:noFill/>
          </a:ln>
        </p:spPr>
      </p:pic>
      <p:pic>
        <p:nvPicPr>
          <p:cNvPr id="226" name="Picture 9" descr=""/>
          <p:cNvPicPr/>
          <p:nvPr/>
        </p:nvPicPr>
        <p:blipFill>
          <a:blip r:embed="rId6"/>
          <a:srcRect l="0" t="0" r="0" b="23333"/>
          <a:stretch/>
        </p:blipFill>
        <p:spPr>
          <a:xfrm>
            <a:off x="8605800" y="6095880"/>
            <a:ext cx="992880" cy="761400"/>
          </a:xfrm>
          <a:prstGeom prst="rect">
            <a:avLst/>
          </a:prstGeom>
          <a:ln>
            <a:noFill/>
          </a:ln>
        </p:spPr>
      </p:pic>
      <p:sp>
        <p:nvSpPr>
          <p:cNvPr id="227"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8" name="PlaceHolder 3"/>
          <p:cNvSpPr>
            <a:spLocks noGrp="1"/>
          </p:cNvSpPr>
          <p:nvPr>
            <p:ph type="title"/>
          </p:nvPr>
        </p:nvSpPr>
        <p:spPr>
          <a:xfrm>
            <a:off x="646200" y="452880"/>
            <a:ext cx="9403920" cy="13996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29"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image" Target="../media/image33.png"/><Relationship Id="rId4" Type="http://schemas.openxmlformats.org/officeDocument/2006/relationships/image" Target="../media/image34.jpeg"/><Relationship Id="rId5" Type="http://schemas.openxmlformats.org/officeDocument/2006/relationships/image" Target="../media/image35.jpeg"/><Relationship Id="rId6" Type="http://schemas.openxmlformats.org/officeDocument/2006/relationships/image" Target="../media/image36.jpeg"/><Relationship Id="rId7"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1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40.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63.xml"/>
</Relationships>
</file>

<file path=ppt/slides/_rels/slide1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6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jpe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Picture 10" descr=""/>
          <p:cNvPicPr/>
          <p:nvPr/>
        </p:nvPicPr>
        <p:blipFill>
          <a:blip r:embed="rId1"/>
          <a:stretch/>
        </p:blipFill>
        <p:spPr>
          <a:xfrm>
            <a:off x="8553240" y="502920"/>
            <a:ext cx="3521520" cy="3521520"/>
          </a:xfrm>
          <a:prstGeom prst="rect">
            <a:avLst/>
          </a:prstGeom>
          <a:ln>
            <a:noFill/>
          </a:ln>
        </p:spPr>
      </p:pic>
      <p:sp>
        <p:nvSpPr>
          <p:cNvPr id="267" name="CustomShape 1"/>
          <p:cNvSpPr/>
          <p:nvPr/>
        </p:nvSpPr>
        <p:spPr>
          <a:xfrm>
            <a:off x="1154880" y="1447920"/>
            <a:ext cx="882504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latin typeface="Century Gothic"/>
              </a:rPr>
              <a:t>Cryptography</a:t>
            </a:r>
            <a:endParaRPr b="0" lang="en-US" sz="7200" spc="-1" strike="noStrike">
              <a:latin typeface="Arial"/>
            </a:endParaRPr>
          </a:p>
        </p:txBody>
      </p:sp>
      <p:pic>
        <p:nvPicPr>
          <p:cNvPr id="268" name="Picture 3" descr=""/>
          <p:cNvPicPr/>
          <p:nvPr/>
        </p:nvPicPr>
        <p:blipFill>
          <a:blip r:embed="rId2"/>
          <a:stretch/>
        </p:blipFill>
        <p:spPr>
          <a:xfrm>
            <a:off x="3070800" y="432000"/>
            <a:ext cx="2653200" cy="3042000"/>
          </a:xfrm>
          <a:prstGeom prst="rect">
            <a:avLst/>
          </a:prstGeom>
          <a:ln>
            <a:noFill/>
          </a:ln>
        </p:spPr>
      </p:pic>
      <p:pic>
        <p:nvPicPr>
          <p:cNvPr id="269" name="Picture 4" descr=""/>
          <p:cNvPicPr/>
          <p:nvPr/>
        </p:nvPicPr>
        <p:blipFill>
          <a:blip r:embed="rId3"/>
          <a:stretch/>
        </p:blipFill>
        <p:spPr>
          <a:xfrm>
            <a:off x="370080" y="263880"/>
            <a:ext cx="2025720" cy="2025720"/>
          </a:xfrm>
          <a:prstGeom prst="rect">
            <a:avLst/>
          </a:prstGeom>
          <a:ln>
            <a:noFill/>
          </a:ln>
        </p:spPr>
      </p:pic>
      <p:pic>
        <p:nvPicPr>
          <p:cNvPr id="270" name="Picture 5" descr=""/>
          <p:cNvPicPr/>
          <p:nvPr/>
        </p:nvPicPr>
        <p:blipFill>
          <a:blip r:embed="rId4"/>
          <a:stretch/>
        </p:blipFill>
        <p:spPr>
          <a:xfrm>
            <a:off x="6609240" y="793800"/>
            <a:ext cx="1636920" cy="2318040"/>
          </a:xfrm>
          <a:prstGeom prst="rect">
            <a:avLst/>
          </a:prstGeom>
          <a:ln>
            <a:noFill/>
          </a:ln>
        </p:spPr>
      </p:pic>
      <p:pic>
        <p:nvPicPr>
          <p:cNvPr id="271" name="Picture 6" descr=""/>
          <p:cNvPicPr/>
          <p:nvPr/>
        </p:nvPicPr>
        <p:blipFill>
          <a:blip r:embed="rId5"/>
          <a:stretch/>
        </p:blipFill>
        <p:spPr>
          <a:xfrm>
            <a:off x="352080" y="4742640"/>
            <a:ext cx="3122640" cy="2034360"/>
          </a:xfrm>
          <a:prstGeom prst="rect">
            <a:avLst/>
          </a:prstGeom>
          <a:ln>
            <a:noFill/>
          </a:ln>
        </p:spPr>
      </p:pic>
      <p:sp>
        <p:nvSpPr>
          <p:cNvPr id="272" name="CustomShape 2"/>
          <p:cNvSpPr/>
          <p:nvPr/>
        </p:nvSpPr>
        <p:spPr>
          <a:xfrm>
            <a:off x="3673440" y="5265720"/>
            <a:ext cx="4177080" cy="912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Century Gothic"/>
                <a:ea typeface="DejaVu Sans"/>
              </a:rPr>
              <a:t>guvfvfnarknzcyrgrkggbqrzbafgengrnprnfnepvcurevubcrlbhjvyyrawblguvfjngpu</a:t>
            </a:r>
            <a:endParaRPr b="0" lang="en-US" sz="1800" spc="-1" strike="noStrike">
              <a:latin typeface="Arial"/>
            </a:endParaRPr>
          </a:p>
        </p:txBody>
      </p:sp>
      <p:pic>
        <p:nvPicPr>
          <p:cNvPr id="273" name="Picture 9" descr=""/>
          <p:cNvPicPr/>
          <p:nvPr/>
        </p:nvPicPr>
        <p:blipFill>
          <a:blip r:embed="rId6"/>
          <a:stretch/>
        </p:blipFill>
        <p:spPr>
          <a:xfrm>
            <a:off x="8252280" y="2969640"/>
            <a:ext cx="2791800" cy="37447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rPr>
              <a:t>WW II: Nazis, Blitzkrieg and the Enigma</a:t>
            </a:r>
            <a:endParaRPr b="0" lang="en-US" sz="4200" spc="-1" strike="noStrike">
              <a:latin typeface="Arial"/>
            </a:endParaRPr>
          </a:p>
        </p:txBody>
      </p:sp>
      <p:sp>
        <p:nvSpPr>
          <p:cNvPr id="308"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German forces, including their allies Japan and Italy, were hugely outnumbered by their enemies</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Relied on surprise attacks to prevent enemy forces to gather at points of attack aka Blitzkrieg</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Coordinating large army movements needed cutting edge encryption of communication</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The Enigma</a:t>
            </a:r>
            <a:endParaRPr b="0" lang="en-US" sz="2000" spc="-1" strike="noStrike">
              <a:latin typeface="Arial"/>
            </a:endParaRPr>
          </a:p>
        </p:txBody>
      </p:sp>
      <p:pic>
        <p:nvPicPr>
          <p:cNvPr id="309" name="Picture 3" descr=""/>
          <p:cNvPicPr/>
          <p:nvPr/>
        </p:nvPicPr>
        <p:blipFill>
          <a:blip r:embed="rId1"/>
          <a:stretch/>
        </p:blipFill>
        <p:spPr>
          <a:xfrm>
            <a:off x="9393120" y="3205800"/>
            <a:ext cx="2653200" cy="30420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646200" y="452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rPr>
              <a:t>Enigma</a:t>
            </a:r>
            <a:endParaRPr b="0" lang="en-US" sz="4200" spc="-1" strike="noStrike">
              <a:latin typeface="Arial"/>
            </a:endParaRPr>
          </a:p>
        </p:txBody>
      </p:sp>
      <p:pic>
        <p:nvPicPr>
          <p:cNvPr id="311" name="" descr=""/>
          <p:cNvPicPr/>
          <p:nvPr/>
        </p:nvPicPr>
        <p:blipFill>
          <a:blip r:embed="rId1"/>
          <a:stretch/>
        </p:blipFill>
        <p:spPr>
          <a:xfrm>
            <a:off x="0" y="-182880"/>
            <a:ext cx="12162600" cy="704016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646200" y="452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rPr>
              <a:t>Flaws of the Enigma</a:t>
            </a:r>
            <a:endParaRPr b="0" lang="en-US" sz="4200" spc="-1" strike="noStrike">
              <a:latin typeface="Arial"/>
            </a:endParaRPr>
          </a:p>
        </p:txBody>
      </p:sp>
      <p:sp>
        <p:nvSpPr>
          <p:cNvPr id="313" name="CustomShape 2"/>
          <p:cNvSpPr/>
          <p:nvPr/>
        </p:nvSpPr>
        <p:spPr>
          <a:xfrm>
            <a:off x="1463040" y="2286000"/>
            <a:ext cx="7863480" cy="857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Letter could not encode to itself =&gt; negative fingerprint</a:t>
            </a:r>
            <a:endParaRPr b="0" lang="en-US" sz="1800" spc="-1" strike="noStrike">
              <a:latin typeface="Arial"/>
            </a:endParaRPr>
          </a:p>
          <a:p>
            <a:pPr>
              <a:lnSpc>
                <a:spcPct val="100000"/>
              </a:lnSpc>
            </a:pPr>
            <a:r>
              <a:rPr b="0" lang="en-US" sz="1800" spc="-1" strike="noStrike">
                <a:latin typeface="Arial"/>
              </a:rPr>
              <a:t>Start position of the rotors were to be set randomly by operator =&gt; bias</a:t>
            </a:r>
            <a:endParaRPr b="0" lang="en-US" sz="1800" spc="-1" strike="noStrike">
              <a:latin typeface="Arial"/>
            </a:endParaRPr>
          </a:p>
          <a:p>
            <a:pPr>
              <a:lnSpc>
                <a:spcPct val="100000"/>
              </a:lnSpc>
            </a:pPr>
            <a:r>
              <a:rPr b="0" lang="en-US" sz="1800" spc="-1" strike="noStrike">
                <a:latin typeface="Arial"/>
              </a:rPr>
              <a:t>Predictable cribs in the cipher “Wetterbericht” or “Heil Hitler”</a:t>
            </a:r>
            <a:endParaRPr b="0" lang="en-US"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646200" y="452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rPr>
              <a:t>Human bias in randomness</a:t>
            </a:r>
            <a:endParaRPr b="0" lang="en-US" sz="4200" spc="-1" strike="noStrike">
              <a:latin typeface="Arial"/>
            </a:endParaRPr>
          </a:p>
        </p:txBody>
      </p:sp>
      <p:sp>
        <p:nvSpPr>
          <p:cNvPr id="315" name="CustomShape 2"/>
          <p:cNvSpPr/>
          <p:nvPr/>
        </p:nvSpPr>
        <p:spPr>
          <a:xfrm>
            <a:off x="1103400" y="2053080"/>
            <a:ext cx="8946000" cy="200052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1010010011110011010111001011110101000111000100000001111000111100011100010100001101000010100001101111</a:t>
            </a:r>
            <a:endParaRPr b="0" lang="en-US" sz="3200" spc="-1" strike="noStrike">
              <a:latin typeface="Arial"/>
            </a:endParaRPr>
          </a:p>
        </p:txBody>
      </p:sp>
      <p:sp>
        <p:nvSpPr>
          <p:cNvPr id="316" name="CustomShape 3"/>
          <p:cNvSpPr/>
          <p:nvPr/>
        </p:nvSpPr>
        <p:spPr>
          <a:xfrm>
            <a:off x="1103400" y="4244400"/>
            <a:ext cx="8946000" cy="200052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101101101101010101010101011010101010101010101010101010101010101010101001101010011010101010101010101</a:t>
            </a:r>
            <a:endParaRPr b="0" lang="en-US" sz="32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646200" y="452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rPr>
              <a:t>Frequency analysis:</a:t>
            </a:r>
            <a:endParaRPr b="0" lang="en-US" sz="4200" spc="-1" strike="noStrike">
              <a:latin typeface="Arial"/>
            </a:endParaRPr>
          </a:p>
        </p:txBody>
      </p:sp>
      <p:pic>
        <p:nvPicPr>
          <p:cNvPr id="318" name="" descr=""/>
          <p:cNvPicPr/>
          <p:nvPr/>
        </p:nvPicPr>
        <p:blipFill>
          <a:blip r:embed="rId1"/>
          <a:srcRect l="0" t="28173" r="0" b="0"/>
          <a:stretch/>
        </p:blipFill>
        <p:spPr>
          <a:xfrm>
            <a:off x="6512040" y="1956960"/>
            <a:ext cx="5100480" cy="4249080"/>
          </a:xfrm>
          <a:prstGeom prst="rect">
            <a:avLst/>
          </a:prstGeom>
          <a:ln>
            <a:noFill/>
          </a:ln>
        </p:spPr>
      </p:pic>
      <p:pic>
        <p:nvPicPr>
          <p:cNvPr id="319" name="" descr=""/>
          <p:cNvPicPr/>
          <p:nvPr/>
        </p:nvPicPr>
        <p:blipFill>
          <a:blip r:embed="rId2"/>
          <a:srcRect l="0" t="28131" r="0" b="0"/>
          <a:stretch/>
        </p:blipFill>
        <p:spPr>
          <a:xfrm>
            <a:off x="640080" y="1956960"/>
            <a:ext cx="5079240" cy="42606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2300040" y="2531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rPr>
              <a:t>Security by obscurity</a:t>
            </a:r>
            <a:endParaRPr b="0" lang="en-US" sz="42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1" name="" descr=""/>
          <p:cNvPicPr/>
          <p:nvPr/>
        </p:nvPicPr>
        <p:blipFill>
          <a:blip r:embed="rId1"/>
          <a:stretch/>
        </p:blipFill>
        <p:spPr>
          <a:xfrm>
            <a:off x="2382480" y="822960"/>
            <a:ext cx="7126920" cy="565776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 name="" descr=""/>
          <p:cNvPicPr/>
          <p:nvPr/>
        </p:nvPicPr>
        <p:blipFill>
          <a:blip r:embed="rId1"/>
          <a:stretch/>
        </p:blipFill>
        <p:spPr>
          <a:xfrm>
            <a:off x="360" y="6531120"/>
            <a:ext cx="3291480" cy="330120"/>
          </a:xfrm>
          <a:prstGeom prst="rect">
            <a:avLst/>
          </a:prstGeom>
          <a:ln>
            <a:noFill/>
          </a:ln>
        </p:spPr>
      </p:pic>
      <p:sp>
        <p:nvSpPr>
          <p:cNvPr id="323" name="TextShape 1"/>
          <p:cNvSpPr txBox="1"/>
          <p:nvPr/>
        </p:nvSpPr>
        <p:spPr>
          <a:xfrm>
            <a:off x="609480" y="1604520"/>
            <a:ext cx="10972440" cy="3977280"/>
          </a:xfrm>
          <a:prstGeom prst="rect">
            <a:avLst/>
          </a:prstGeom>
          <a:noFill/>
          <a:ln>
            <a:noFill/>
          </a:ln>
        </p:spPr>
        <p:txBody>
          <a:bodyPr lIns="0" rIns="0" tIns="0" bIns="0" anchor="ctr"/>
          <a:p>
            <a:pPr marL="216000" indent="-216000">
              <a:buClr>
                <a:srgbClr val="000000"/>
              </a:buClr>
              <a:buSzPct val="45000"/>
              <a:buFont typeface="Wingdings" charset="2"/>
              <a:buChar char=""/>
            </a:pPr>
            <a:r>
              <a:rPr b="0" lang="en-US" sz="3200" spc="-1" strike="noStrike">
                <a:solidFill>
                  <a:srgbClr val="ffffff"/>
                </a:solidFill>
                <a:latin typeface="Arial"/>
              </a:rPr>
              <a:t>Public key to encipher</a:t>
            </a:r>
            <a:endParaRPr b="0" lang="en-US" sz="3200" spc="-1" strike="noStrike">
              <a:solidFill>
                <a:srgbClr val="ffffff"/>
              </a:solidFill>
              <a:latin typeface="Arial"/>
            </a:endParaRPr>
          </a:p>
          <a:p>
            <a:pPr marL="216000" indent="-216000">
              <a:buClr>
                <a:srgbClr val="000000"/>
              </a:buClr>
              <a:buSzPct val="45000"/>
              <a:buFont typeface="Wingdings" charset="2"/>
              <a:buChar char=""/>
            </a:pPr>
            <a:r>
              <a:rPr b="0" lang="en-US" sz="3200" spc="-1" strike="noStrike">
                <a:solidFill>
                  <a:srgbClr val="ffffff"/>
                </a:solidFill>
                <a:latin typeface="Arial"/>
              </a:rPr>
              <a:t>Private key to decipher</a:t>
            </a:r>
            <a:endParaRPr b="0" lang="en-US" sz="3200" spc="-1" strike="noStrike">
              <a:solidFill>
                <a:srgbClr val="ffffff"/>
              </a:solidFill>
              <a:latin typeface="Arial"/>
            </a:endParaRPr>
          </a:p>
          <a:p>
            <a:pPr marL="216000" indent="-216000">
              <a:buClr>
                <a:srgbClr val="000000"/>
              </a:buClr>
              <a:buSzPct val="45000"/>
              <a:buFont typeface="Wingdings" charset="2"/>
              <a:buChar char=""/>
            </a:pPr>
            <a:r>
              <a:rPr b="0" lang="en-US" sz="3200" spc="-1" strike="noStrike">
                <a:solidFill>
                  <a:srgbClr val="ffffff"/>
                </a:solidFill>
                <a:latin typeface="Arial"/>
              </a:rPr>
              <a:t>Based on complex mathematical functions</a:t>
            </a:r>
            <a:endParaRPr b="0" lang="en-US" sz="3200" spc="-1" strike="noStrike">
              <a:solidFill>
                <a:srgbClr val="ffffff"/>
              </a:solidFill>
              <a:latin typeface="Arial"/>
            </a:endParaRPr>
          </a:p>
          <a:p>
            <a:pPr lvl="1" marL="432000" indent="-216000">
              <a:buClr>
                <a:srgbClr val="000000"/>
              </a:buClr>
              <a:buSzPct val="45000"/>
              <a:buFont typeface="Wingdings" charset="2"/>
              <a:buChar char=""/>
            </a:pPr>
            <a:r>
              <a:rPr b="0" lang="en-US" sz="3200" spc="-1" strike="noStrike">
                <a:solidFill>
                  <a:srgbClr val="ffffff"/>
                </a:solidFill>
                <a:latin typeface="Arial"/>
              </a:rPr>
              <a:t>Easy to solve in one direction</a:t>
            </a:r>
            <a:endParaRPr b="0" lang="en-US" sz="3200" spc="-1" strike="noStrike">
              <a:solidFill>
                <a:srgbClr val="ffffff"/>
              </a:solidFill>
              <a:latin typeface="Arial"/>
            </a:endParaRPr>
          </a:p>
          <a:p>
            <a:pPr lvl="1" marL="432000" indent="-216000">
              <a:buClr>
                <a:srgbClr val="000000"/>
              </a:buClr>
              <a:buSzPct val="45000"/>
              <a:buFont typeface="Wingdings" charset="2"/>
              <a:buChar char=""/>
            </a:pPr>
            <a:r>
              <a:rPr b="0" lang="en-US" sz="3200" spc="-1" strike="noStrike">
                <a:solidFill>
                  <a:srgbClr val="ffffff"/>
                </a:solidFill>
                <a:latin typeface="Arial"/>
              </a:rPr>
              <a:t>Very difficult / impossible to solve the other direction </a:t>
            </a:r>
            <a:endParaRPr b="0" lang="en-US" sz="3200" spc="-1" strike="noStrike">
              <a:solidFill>
                <a:srgbClr val="ffffff"/>
              </a:solidFill>
              <a:latin typeface="Arial"/>
            </a:endParaRPr>
          </a:p>
          <a:p>
            <a:pPr marL="216000" indent="-216000">
              <a:buClr>
                <a:srgbClr val="000000"/>
              </a:buClr>
              <a:buSzPct val="45000"/>
              <a:buFont typeface="Wingdings" charset="2"/>
              <a:buChar char=""/>
            </a:pPr>
            <a:r>
              <a:rPr b="0" lang="en-US" sz="3200" spc="-1" strike="noStrike">
                <a:solidFill>
                  <a:srgbClr val="ffffff"/>
                </a:solidFill>
                <a:latin typeface="Arial"/>
              </a:rPr>
              <a:t> </a:t>
            </a:r>
            <a:endParaRPr b="0" lang="en-US" sz="3200" spc="-1" strike="noStrike">
              <a:solidFill>
                <a:srgbClr val="ffffff"/>
              </a:solidFill>
              <a:latin typeface="Arial"/>
            </a:endParaRPr>
          </a:p>
        </p:txBody>
      </p:sp>
      <p:sp>
        <p:nvSpPr>
          <p:cNvPr id="324" name="TextShape 2"/>
          <p:cNvSpPr txBox="1"/>
          <p:nvPr/>
        </p:nvSpPr>
        <p:spPr>
          <a:xfrm>
            <a:off x="646200" y="452880"/>
            <a:ext cx="9403920" cy="1399680"/>
          </a:xfrm>
          <a:prstGeom prst="rect">
            <a:avLst/>
          </a:prstGeom>
          <a:noFill/>
          <a:ln>
            <a:noFill/>
          </a:ln>
        </p:spPr>
        <p:txBody>
          <a:bodyPr lIns="0" rIns="0" tIns="0" bIns="0" anchor="ctr"/>
          <a:p>
            <a:pPr algn="ctr"/>
            <a:r>
              <a:rPr b="0" lang="en-US" sz="4400" spc="-1" strike="noStrike">
                <a:solidFill>
                  <a:srgbClr val="ffffff"/>
                </a:solidFill>
                <a:latin typeface="Arial"/>
              </a:rPr>
              <a:t>Asynchronous encryption and public keys</a:t>
            </a:r>
            <a:endParaRPr b="0" lang="en-US" sz="4400" spc="-1" strike="noStrike">
              <a:solidFill>
                <a:srgbClr val="ffffff"/>
              </a:solidFill>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646200" y="452880"/>
            <a:ext cx="9403920" cy="1399680"/>
          </a:xfrm>
          <a:prstGeom prst="rect">
            <a:avLst/>
          </a:prstGeom>
          <a:noFill/>
          <a:ln>
            <a:noFill/>
          </a:ln>
        </p:spPr>
        <p:txBody>
          <a:bodyPr lIns="0" rIns="0" tIns="0" bIns="0" anchor="ctr"/>
          <a:p>
            <a:pPr algn="ctr"/>
            <a:r>
              <a:rPr b="0" lang="en-US" sz="4400" spc="-1" strike="noStrike">
                <a:solidFill>
                  <a:srgbClr val="ffffff"/>
                </a:solidFill>
                <a:latin typeface="Arial"/>
              </a:rPr>
              <a:t>Future challenges for asynchronous encryption</a:t>
            </a:r>
            <a:endParaRPr b="0" lang="en-US" sz="4400" spc="-1" strike="noStrike">
              <a:solidFill>
                <a:srgbClr val="ffffff"/>
              </a:solidFill>
              <a:latin typeface="Arial"/>
            </a:endParaRPr>
          </a:p>
        </p:txBody>
      </p:sp>
      <p:sp>
        <p:nvSpPr>
          <p:cNvPr id="326" name="TextShape 2"/>
          <p:cNvSpPr txBox="1"/>
          <p:nvPr/>
        </p:nvSpPr>
        <p:spPr>
          <a:xfrm>
            <a:off x="640440" y="2468880"/>
            <a:ext cx="10972440" cy="39772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ffffff"/>
                </a:solidFill>
                <a:latin typeface="Arial"/>
              </a:rPr>
              <a:t>Based on complex mathematical problems</a:t>
            </a:r>
            <a:endParaRPr b="0" lang="en-US" sz="3200" spc="-1" strike="noStrike">
              <a:solidFill>
                <a:srgbClr val="ffffff"/>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ffffff"/>
                </a:solidFill>
                <a:latin typeface="Arial"/>
              </a:rPr>
              <a:t>Never proven to be unbreakable</a:t>
            </a:r>
            <a:endParaRPr b="0" lang="en-US" sz="3200" spc="-1" strike="noStrike">
              <a:solidFill>
                <a:srgbClr val="ffffff"/>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ffffff"/>
                </a:solidFill>
                <a:latin typeface="Arial"/>
              </a:rPr>
              <a:t>Just very difficult to break</a:t>
            </a:r>
            <a:endParaRPr b="0" lang="en-US" sz="3200" spc="-1" strike="noStrike">
              <a:solidFill>
                <a:srgbClr val="ffffff"/>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ffffff"/>
                </a:solidFill>
                <a:latin typeface="Arial"/>
              </a:rPr>
              <a:t>Any moment a mathematician could come foreward with the solution</a:t>
            </a:r>
            <a:endParaRPr b="0" lang="en-US" sz="3200" spc="-1" strike="noStrike">
              <a:solidFill>
                <a:srgbClr val="ffffff"/>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ffffff"/>
                </a:solidFill>
                <a:latin typeface="Arial"/>
              </a:rPr>
              <a:t>Quantum computers might change everything</a:t>
            </a:r>
            <a:endParaRPr b="0" lang="en-US" sz="3200" spc="-1" strike="noStrike">
              <a:solidFill>
                <a:srgbClr val="ffffff"/>
              </a:solidFill>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1203120" y="2651760"/>
            <a:ext cx="9403920" cy="1399680"/>
          </a:xfrm>
          <a:prstGeom prst="rect">
            <a:avLst/>
          </a:prstGeom>
          <a:noFill/>
          <a:ln>
            <a:noFill/>
          </a:ln>
        </p:spPr>
        <p:txBody>
          <a:bodyPr lIns="0" rIns="0" tIns="0" bIns="0" anchor="ctr"/>
          <a:p>
            <a:pPr algn="ctr"/>
            <a:r>
              <a:rPr b="0" lang="en-US" sz="4400" spc="-1" strike="noStrike">
                <a:solidFill>
                  <a:srgbClr val="ffffff"/>
                </a:solidFill>
                <a:latin typeface="Arial"/>
              </a:rPr>
              <a:t>Quantum cryptography</a:t>
            </a:r>
            <a:endParaRPr b="0" lang="en-US" sz="4400" spc="-1" strike="noStrike">
              <a:solidFill>
                <a:srgbClr val="ffffff"/>
              </a:solidFill>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rPr>
              <a:t>Content:</a:t>
            </a:r>
            <a:endParaRPr b="0" lang="en-US" sz="4200" spc="-1" strike="noStrike">
              <a:latin typeface="Arial"/>
            </a:endParaRPr>
          </a:p>
        </p:txBody>
      </p:sp>
      <p:sp>
        <p:nvSpPr>
          <p:cNvPr id="275" name="CustomShape 2"/>
          <p:cNvSpPr/>
          <p:nvPr/>
        </p:nvSpPr>
        <p:spPr>
          <a:xfrm>
            <a:off x="1103400" y="1166760"/>
            <a:ext cx="8946720" cy="508104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Past of cryptography</a:t>
            </a:r>
            <a:endParaRPr b="0" lang="en-US" sz="24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Anique and Julius Ceasar</a:t>
            </a:r>
            <a:endParaRPr b="0" lang="en-US" sz="20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Middel Ages, Vigenère, Al Kindi and letter frequency fingerprints</a:t>
            </a:r>
            <a:endParaRPr b="0" lang="en-US" sz="20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WW I and the Zimermann telegramm</a:t>
            </a:r>
            <a:endParaRPr b="0" lang="en-US" sz="20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WW II, Nazis, the Enigma and how they screwed up</a:t>
            </a:r>
            <a:endParaRPr b="0" lang="en-US" sz="20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Cold war, Shannon and walnuts</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Presence of cryptography</a:t>
            </a:r>
            <a:endParaRPr b="0" lang="en-US" sz="24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Open keys, asynchronous encryption and SSL</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Future of cryptography</a:t>
            </a:r>
            <a:endParaRPr b="0" lang="en-US" sz="24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Breakthroughs in Mathematics and quantum computers</a:t>
            </a:r>
            <a:endParaRPr b="0" lang="en-US" sz="20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rPr>
              <a:t>What I hope you‘ll learn:</a:t>
            </a:r>
            <a:endParaRPr b="0" lang="en-US" sz="4200" spc="-1" strike="noStrike">
              <a:latin typeface="Arial"/>
            </a:endParaRPr>
          </a:p>
        </p:txBody>
      </p:sp>
      <p:sp>
        <p:nvSpPr>
          <p:cNvPr id="277"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Cryptography didn‘t fall from the sky but evolved over the course of human history</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Difference synchronous vs asynchronous encryption</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259452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rPr>
              <a:t>Ceasar cipher</a:t>
            </a:r>
            <a:endParaRPr b="0" lang="en-US" sz="4200" spc="-1" strike="noStrike">
              <a:latin typeface="Arial"/>
            </a:endParaRPr>
          </a:p>
        </p:txBody>
      </p:sp>
      <p:sp>
        <p:nvSpPr>
          <p:cNvPr id="279" name="CustomShape 2"/>
          <p:cNvSpPr/>
          <p:nvPr/>
        </p:nvSpPr>
        <p:spPr>
          <a:xfrm>
            <a:off x="2269800" y="2336760"/>
            <a:ext cx="8946000" cy="41947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Each letter is converted into a number A=1, B=2,...,Z=26</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On each number the key/shift is added</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New number is reconverted into a letter</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Example with a shift of 5:</a:t>
            </a:r>
            <a:endParaRPr b="0" lang="en-US" sz="20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A-&gt;1</a:t>
            </a:r>
            <a:endParaRPr b="0" lang="en-US" sz="18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1+5=6</a:t>
            </a:r>
            <a:endParaRPr b="0" lang="en-US" sz="18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6-&gt;F</a:t>
            </a:r>
            <a:endParaRPr b="0" lang="en-US" sz="18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Substract the shift to decipher:</a:t>
            </a:r>
            <a:endParaRPr b="0" lang="en-US" sz="20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F-&gt;6</a:t>
            </a:r>
            <a:endParaRPr b="0" lang="en-US" sz="18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6-5=1</a:t>
            </a:r>
            <a:endParaRPr b="0" lang="en-US" sz="18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1-&gt;A</a:t>
            </a:r>
            <a:endParaRPr b="0" lang="en-US" sz="1800" spc="-1" strike="noStrike">
              <a:latin typeface="Arial"/>
            </a:endParaRPr>
          </a:p>
        </p:txBody>
      </p:sp>
      <p:pic>
        <p:nvPicPr>
          <p:cNvPr id="280" name="Picture 3" descr=""/>
          <p:cNvPicPr/>
          <p:nvPr/>
        </p:nvPicPr>
        <p:blipFill>
          <a:blip r:embed="rId1"/>
          <a:stretch/>
        </p:blipFill>
        <p:spPr>
          <a:xfrm>
            <a:off x="7701120" y="139680"/>
            <a:ext cx="2025720" cy="2025720"/>
          </a:xfrm>
          <a:prstGeom prst="rect">
            <a:avLst/>
          </a:prstGeom>
          <a:ln>
            <a:noFill/>
          </a:ln>
        </p:spPr>
      </p:pic>
      <p:pic>
        <p:nvPicPr>
          <p:cNvPr id="281" name="Picture 4" descr=""/>
          <p:cNvPicPr/>
          <p:nvPr/>
        </p:nvPicPr>
        <p:blipFill>
          <a:blip r:embed="rId2"/>
          <a:stretch/>
        </p:blipFill>
        <p:spPr>
          <a:xfrm>
            <a:off x="284400" y="139680"/>
            <a:ext cx="1636920" cy="231804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rPr>
              <a:t>Al Kindi  801 - 873 AD</a:t>
            </a:r>
            <a:r>
              <a:rPr b="0" lang="en-US" sz="4200" spc="-1" strike="noStrike">
                <a:solidFill>
                  <a:srgbClr val="ebebeb"/>
                </a:solidFill>
                <a:latin typeface="Century Gothic"/>
              </a:rPr>
              <a:t>	</a:t>
            </a:r>
            <a:endParaRPr b="0" lang="en-US" sz="4200" spc="-1" strike="noStrike">
              <a:latin typeface="Arial"/>
            </a:endParaRPr>
          </a:p>
        </p:txBody>
      </p:sp>
      <p:pic>
        <p:nvPicPr>
          <p:cNvPr id="283" name="Content Placeholder 3" descr=""/>
          <p:cNvPicPr/>
          <p:nvPr/>
        </p:nvPicPr>
        <p:blipFill>
          <a:blip r:embed="rId1"/>
          <a:stretch/>
        </p:blipFill>
        <p:spPr>
          <a:xfrm>
            <a:off x="10050840" y="1390320"/>
            <a:ext cx="1905840" cy="2859120"/>
          </a:xfrm>
          <a:prstGeom prst="rect">
            <a:avLst/>
          </a:prstGeom>
          <a:ln>
            <a:noFill/>
          </a:ln>
        </p:spPr>
      </p:pic>
      <p:pic>
        <p:nvPicPr>
          <p:cNvPr id="284" name="Picture 4" descr=""/>
          <p:cNvPicPr/>
          <p:nvPr/>
        </p:nvPicPr>
        <p:blipFill>
          <a:blip r:embed="rId2"/>
          <a:stretch/>
        </p:blipFill>
        <p:spPr>
          <a:xfrm>
            <a:off x="646200" y="3440160"/>
            <a:ext cx="5351760" cy="3256560"/>
          </a:xfrm>
          <a:prstGeom prst="rect">
            <a:avLst/>
          </a:prstGeom>
          <a:ln>
            <a:noFill/>
          </a:ln>
        </p:spPr>
      </p:pic>
      <p:sp>
        <p:nvSpPr>
          <p:cNvPr id="285" name="CustomShape 2"/>
          <p:cNvSpPr/>
          <p:nvPr/>
        </p:nvSpPr>
        <p:spPr>
          <a:xfrm>
            <a:off x="646200" y="2081160"/>
            <a:ext cx="9253800" cy="91296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ffffff"/>
              </a:buClr>
              <a:buFont typeface="Arial"/>
              <a:buChar char="•"/>
            </a:pPr>
            <a:r>
              <a:rPr b="0" lang="en-US" sz="1800" spc="-1" strike="noStrike">
                <a:solidFill>
                  <a:srgbClr val="ffffff"/>
                </a:solidFill>
                <a:latin typeface="Century Gothic"/>
                <a:ea typeface="DejaVu Sans"/>
              </a:rPr>
              <a:t>Cryptoanalysis</a:t>
            </a:r>
            <a:endParaRPr b="0" lang="en-US" sz="1800" spc="-1" strike="noStrike">
              <a:latin typeface="Arial"/>
            </a:endParaRPr>
          </a:p>
          <a:p>
            <a:pPr marL="285840" indent="-285120">
              <a:lnSpc>
                <a:spcPct val="100000"/>
              </a:lnSpc>
              <a:buClr>
                <a:srgbClr val="ffffff"/>
              </a:buClr>
              <a:buFont typeface="Arial"/>
              <a:buChar char="•"/>
            </a:pPr>
            <a:r>
              <a:rPr b="0" lang="en-US" sz="1800" spc="-1" strike="noStrike">
                <a:solidFill>
                  <a:srgbClr val="ffffff"/>
                </a:solidFill>
                <a:latin typeface="Century Gothic"/>
                <a:ea typeface="DejaVu Sans"/>
              </a:rPr>
              <a:t>Letter frequency analysis</a:t>
            </a:r>
            <a:endParaRPr b="0" lang="en-US" sz="1800" spc="-1" strike="noStrike">
              <a:latin typeface="Arial"/>
            </a:endParaRPr>
          </a:p>
          <a:p>
            <a:pPr marL="285840" indent="-285120">
              <a:lnSpc>
                <a:spcPct val="100000"/>
              </a:lnSpc>
              <a:buClr>
                <a:srgbClr val="ffffff"/>
              </a:buClr>
              <a:buFont typeface="Arial"/>
              <a:buChar char="•"/>
            </a:pPr>
            <a:r>
              <a:rPr b="0" lang="en-US" sz="1800" spc="-1" strike="noStrike">
                <a:solidFill>
                  <a:srgbClr val="ffffff"/>
                </a:solidFill>
                <a:latin typeface="Century Gothic"/>
                <a:ea typeface="DejaVu Sans"/>
              </a:rPr>
              <a:t>Letter frequency fingerprint</a:t>
            </a:r>
            <a:endParaRPr b="0" lang="en-US" sz="1800" spc="-1" strike="noStrike">
              <a:latin typeface="Arial"/>
            </a:endParaRPr>
          </a:p>
        </p:txBody>
      </p:sp>
      <p:pic>
        <p:nvPicPr>
          <p:cNvPr id="286" name="Picture 6" descr=""/>
          <p:cNvPicPr/>
          <p:nvPr/>
        </p:nvPicPr>
        <p:blipFill>
          <a:blip r:embed="rId3"/>
          <a:stretch/>
        </p:blipFill>
        <p:spPr>
          <a:xfrm>
            <a:off x="7040880" y="95400"/>
            <a:ext cx="2791800" cy="374472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646200" y="452880"/>
            <a:ext cx="9403920" cy="1399680"/>
          </a:xfrm>
          <a:prstGeom prst="rect">
            <a:avLst/>
          </a:prstGeom>
          <a:noFill/>
          <a:ln>
            <a:noFill/>
          </a:ln>
        </p:spPr>
        <p:style>
          <a:lnRef idx="0"/>
          <a:fillRef idx="0"/>
          <a:effectRef idx="0"/>
          <a:fontRef idx="minor"/>
        </p:style>
      </p:sp>
      <p:pic>
        <p:nvPicPr>
          <p:cNvPr id="288" name="Content Placeholder 3" descr=""/>
          <p:cNvPicPr/>
          <p:nvPr/>
        </p:nvPicPr>
        <p:blipFill>
          <a:blip r:embed="rId1"/>
          <a:stretch/>
        </p:blipFill>
        <p:spPr>
          <a:xfrm>
            <a:off x="1982160" y="0"/>
            <a:ext cx="8143200" cy="685728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rPr>
              <a:t>Vigenère cipher –</a:t>
            </a:r>
            <a:br/>
            <a:r>
              <a:rPr b="1" lang="en-US" sz="4200" spc="-1" strike="noStrike">
                <a:solidFill>
                  <a:srgbClr val="ebebeb"/>
                </a:solidFill>
                <a:latin typeface="Century Gothic"/>
              </a:rPr>
              <a:t>le chiffre indéchiffrable</a:t>
            </a:r>
            <a:endParaRPr b="0" lang="en-US" sz="4200" spc="-1" strike="noStrike">
              <a:latin typeface="Arial"/>
            </a:endParaRPr>
          </a:p>
        </p:txBody>
      </p:sp>
      <p:sp>
        <p:nvSpPr>
          <p:cNvPr id="290" name="CustomShape 2"/>
          <p:cNvSpPr/>
          <p:nvPr/>
        </p:nvSpPr>
        <p:spPr>
          <a:xfrm>
            <a:off x="110412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A new ceasar cipher for each letter</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Sequence of shift is given by a keyword</a:t>
            </a:r>
            <a:endParaRPr b="0" lang="en-US" sz="2000" spc="-1" strike="noStrike">
              <a:latin typeface="Arial"/>
            </a:endParaRPr>
          </a:p>
        </p:txBody>
      </p:sp>
      <p:pic>
        <p:nvPicPr>
          <p:cNvPr id="291" name="Picture 4" descr=""/>
          <p:cNvPicPr/>
          <p:nvPr/>
        </p:nvPicPr>
        <p:blipFill>
          <a:blip r:embed="rId1"/>
          <a:stretch/>
        </p:blipFill>
        <p:spPr>
          <a:xfrm>
            <a:off x="816120" y="4150800"/>
            <a:ext cx="4112640" cy="1948680"/>
          </a:xfrm>
          <a:prstGeom prst="rect">
            <a:avLst/>
          </a:prstGeom>
          <a:ln>
            <a:noFill/>
          </a:ln>
        </p:spPr>
      </p:pic>
      <p:pic>
        <p:nvPicPr>
          <p:cNvPr id="292" name="Picture 5" descr=""/>
          <p:cNvPicPr/>
          <p:nvPr/>
        </p:nvPicPr>
        <p:blipFill>
          <a:blip r:embed="rId2"/>
          <a:stretch/>
        </p:blipFill>
        <p:spPr>
          <a:xfrm>
            <a:off x="6921000" y="202320"/>
            <a:ext cx="4826160" cy="48261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rPr>
              <a:t>Breaking the unbreakable</a:t>
            </a:r>
            <a:endParaRPr b="0" lang="en-US" sz="4200" spc="-1" strike="noStrike">
              <a:latin typeface="Arial"/>
            </a:endParaRPr>
          </a:p>
        </p:txBody>
      </p:sp>
      <p:sp>
        <p:nvSpPr>
          <p:cNvPr id="294" name="CustomShape 2"/>
          <p:cNvSpPr/>
          <p:nvPr/>
        </p:nvSpPr>
        <p:spPr>
          <a:xfrm>
            <a:off x="1103400" y="1339920"/>
            <a:ext cx="8946720" cy="551736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Figure out the length of the keyword:</a:t>
            </a:r>
            <a:endParaRPr b="0" lang="en-US" sz="20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Look for the distance of repeating elements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1001"/>
              </a:spcBef>
            </a:pPr>
            <a:endParaRPr b="0" lang="en-US" sz="18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18=1*2*3*3 =&gt;{1,2,3,6,9,18}</a:t>
            </a:r>
            <a:r>
              <a:rPr b="0" lang="en-US" sz="1800" spc="-1" strike="noStrike">
                <a:solidFill>
                  <a:srgbClr val="ffffff"/>
                </a:solidFill>
                <a:latin typeface="Century Gothic"/>
              </a:rPr>
              <a:t>	</a:t>
            </a:r>
            <a:r>
              <a:rPr b="0" lang="en-US" sz="1800" spc="-1" strike="noStrike">
                <a:solidFill>
                  <a:srgbClr val="ffffff"/>
                </a:solidFill>
                <a:latin typeface="Century Gothic"/>
              </a:rPr>
              <a:t>	</a:t>
            </a:r>
            <a:r>
              <a:rPr b="0" lang="en-US" sz="1800" spc="-1" strike="noStrike">
                <a:solidFill>
                  <a:srgbClr val="ffffff"/>
                </a:solidFill>
                <a:latin typeface="Century Gothic"/>
              </a:rPr>
              <a:t>30=1*2*3*5 =&gt;{1,2,3,5,6,10,15,30}</a:t>
            </a:r>
            <a:endParaRPr b="0" lang="en-US" sz="18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Key.length =&gt; {1,2,3,6}</a:t>
            </a:r>
            <a:endParaRPr b="0" lang="en-US" sz="18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Group cipher elements for their position relative to the keyword</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Treat each text sample as a ceasar cipher</a:t>
            </a:r>
            <a:endParaRPr b="0" lang="en-US" sz="2000" spc="-1" strike="noStrike">
              <a:latin typeface="Arial"/>
            </a:endParaRPr>
          </a:p>
        </p:txBody>
      </p:sp>
      <p:pic>
        <p:nvPicPr>
          <p:cNvPr id="295" name="Picture 3" descr=""/>
          <p:cNvPicPr/>
          <p:nvPr/>
        </p:nvPicPr>
        <p:blipFill>
          <a:blip r:embed="rId1"/>
          <a:stretch/>
        </p:blipFill>
        <p:spPr>
          <a:xfrm>
            <a:off x="1857240" y="2151000"/>
            <a:ext cx="6392160" cy="1357560"/>
          </a:xfrm>
          <a:prstGeom prst="rect">
            <a:avLst/>
          </a:prstGeom>
          <a:ln>
            <a:noFill/>
          </a:ln>
        </p:spPr>
      </p:pic>
      <p:pic>
        <p:nvPicPr>
          <p:cNvPr id="296" name="Picture 4" descr=""/>
          <p:cNvPicPr/>
          <p:nvPr/>
        </p:nvPicPr>
        <p:blipFill>
          <a:blip r:embed="rId2"/>
          <a:stretch/>
        </p:blipFill>
        <p:spPr>
          <a:xfrm>
            <a:off x="1857240" y="4040640"/>
            <a:ext cx="8514360" cy="711720"/>
          </a:xfrm>
          <a:prstGeom prst="rect">
            <a:avLst/>
          </a:prstGeom>
          <a:ln>
            <a:noFill/>
          </a:ln>
        </p:spPr>
      </p:pic>
      <p:sp>
        <p:nvSpPr>
          <p:cNvPr id="297" name="CustomShape 3"/>
          <p:cNvSpPr/>
          <p:nvPr/>
        </p:nvSpPr>
        <p:spPr>
          <a:xfrm>
            <a:off x="4598280" y="3590280"/>
            <a:ext cx="46872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Century Gothic"/>
                <a:ea typeface="DejaVu Sans"/>
              </a:rPr>
              <a:t>18</a:t>
            </a:r>
            <a:endParaRPr b="0" lang="en-US" sz="1800" spc="-1" strike="noStrike">
              <a:latin typeface="Arial"/>
            </a:endParaRPr>
          </a:p>
        </p:txBody>
      </p:sp>
      <p:sp>
        <p:nvSpPr>
          <p:cNvPr id="298" name="CustomShape 4"/>
          <p:cNvSpPr/>
          <p:nvPr/>
        </p:nvSpPr>
        <p:spPr>
          <a:xfrm>
            <a:off x="6462000" y="4753080"/>
            <a:ext cx="91548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entury Gothic"/>
                <a:ea typeface="DejaVu Sans"/>
              </a:rPr>
              <a:t>30</a:t>
            </a:r>
            <a:endParaRPr b="0" lang="en-US" sz="1800" spc="-1" strike="noStrike">
              <a:latin typeface="Arial"/>
            </a:endParaRPr>
          </a:p>
        </p:txBody>
      </p:sp>
      <p:sp>
        <p:nvSpPr>
          <p:cNvPr id="299" name="CustomShape 5"/>
          <p:cNvSpPr/>
          <p:nvPr/>
        </p:nvSpPr>
        <p:spPr>
          <a:xfrm flipH="1">
            <a:off x="3893400" y="3774960"/>
            <a:ext cx="717480" cy="49680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00" name="CustomShape 6"/>
          <p:cNvSpPr/>
          <p:nvPr/>
        </p:nvSpPr>
        <p:spPr>
          <a:xfrm>
            <a:off x="5053680" y="3774960"/>
            <a:ext cx="1060200" cy="43380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01" name="CustomShape 7"/>
          <p:cNvSpPr/>
          <p:nvPr/>
        </p:nvSpPr>
        <p:spPr>
          <a:xfrm flipH="1" flipV="1">
            <a:off x="4682880" y="4552920"/>
            <a:ext cx="1777680" cy="38304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02" name="CustomShape 8"/>
          <p:cNvSpPr/>
          <p:nvPr/>
        </p:nvSpPr>
        <p:spPr>
          <a:xfrm flipV="1">
            <a:off x="6920280" y="4579920"/>
            <a:ext cx="1592280" cy="35640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rPr>
              <a:t>WW I and the Zimmermann telegram</a:t>
            </a:r>
            <a:endParaRPr b="0" lang="en-US" sz="4200" spc="-1" strike="noStrike">
              <a:latin typeface="Arial"/>
            </a:endParaRPr>
          </a:p>
        </p:txBody>
      </p:sp>
      <p:sp>
        <p:nvSpPr>
          <p:cNvPr id="304" name="CustomShape 2"/>
          <p:cNvSpPr/>
          <p:nvPr/>
        </p:nvSpPr>
        <p:spPr>
          <a:xfrm>
            <a:off x="189000" y="1898640"/>
            <a:ext cx="8087400" cy="46908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0" lang="en-US" sz="2000" spc="-1" strike="noStrike">
                <a:solidFill>
                  <a:srgbClr val="ffffff"/>
                </a:solidFill>
                <a:latin typeface="Century Gothic"/>
              </a:rPr>
              <a:t>We intend to begin on the first of February </a:t>
            </a:r>
            <a:r>
              <a:rPr b="1" lang="en-US" sz="2000" spc="-1" strike="noStrike">
                <a:solidFill>
                  <a:srgbClr val="ffffff"/>
                </a:solidFill>
                <a:latin typeface="Century Gothic"/>
              </a:rPr>
              <a:t>unrestricted submarine warfare</a:t>
            </a:r>
            <a:r>
              <a:rPr b="0" lang="en-US" sz="2000" spc="-1" strike="noStrike">
                <a:solidFill>
                  <a:srgbClr val="ffffff"/>
                </a:solidFill>
                <a:latin typeface="Century Gothic"/>
              </a:rPr>
              <a:t>. We shall endeavor in spite of this to keep the United States of America neutral. In the event of this not succeeding, we make Mexico a proposal of </a:t>
            </a:r>
            <a:r>
              <a:rPr b="1" lang="en-US" sz="2000" spc="-1" strike="noStrike">
                <a:solidFill>
                  <a:srgbClr val="ffffff"/>
                </a:solidFill>
                <a:latin typeface="Century Gothic"/>
              </a:rPr>
              <a:t>alliance</a:t>
            </a:r>
            <a:r>
              <a:rPr b="0" lang="en-US" sz="2000" spc="-1" strike="noStrike">
                <a:solidFill>
                  <a:srgbClr val="ffffff"/>
                </a:solidFill>
                <a:latin typeface="Century Gothic"/>
              </a:rPr>
              <a:t> on the following basis: </a:t>
            </a:r>
            <a:r>
              <a:rPr b="1" lang="en-US" sz="2000" spc="-1" strike="noStrike">
                <a:solidFill>
                  <a:srgbClr val="ffffff"/>
                </a:solidFill>
                <a:latin typeface="Century Gothic"/>
              </a:rPr>
              <a:t>make war </a:t>
            </a:r>
            <a:r>
              <a:rPr b="0" lang="en-US" sz="2000" spc="-1" strike="noStrike">
                <a:solidFill>
                  <a:srgbClr val="ffffff"/>
                </a:solidFill>
                <a:latin typeface="Century Gothic"/>
              </a:rPr>
              <a:t>together, make peace together, </a:t>
            </a:r>
            <a:r>
              <a:rPr b="1" lang="en-US" sz="2000" spc="-1" strike="noStrike">
                <a:solidFill>
                  <a:srgbClr val="ffffff"/>
                </a:solidFill>
                <a:latin typeface="Century Gothic"/>
              </a:rPr>
              <a:t>generous financial support </a:t>
            </a:r>
            <a:r>
              <a:rPr b="0" lang="en-US" sz="2000" spc="-1" strike="noStrike">
                <a:solidFill>
                  <a:srgbClr val="ffffff"/>
                </a:solidFill>
                <a:latin typeface="Century Gothic"/>
              </a:rPr>
              <a:t>and an understanding on our part that Mexico is to reconquer the lost territory </a:t>
            </a:r>
            <a:r>
              <a:rPr b="1" lang="en-US" sz="2000" spc="-1" strike="noStrike">
                <a:solidFill>
                  <a:srgbClr val="ffffff"/>
                </a:solidFill>
                <a:latin typeface="Century Gothic"/>
              </a:rPr>
              <a:t>in Texas, New Mexico, and Arizona</a:t>
            </a:r>
            <a:r>
              <a:rPr b="0" lang="en-US" sz="2000" spc="-1" strike="noStrike">
                <a:solidFill>
                  <a:srgbClr val="ffffff"/>
                </a:solidFill>
                <a:latin typeface="Century Gothic"/>
              </a:rPr>
              <a:t>. The settlement in detail is left to you. You will inform the President of the above most secretly as soon as the outbreak </a:t>
            </a:r>
            <a:r>
              <a:rPr b="1" lang="en-US" sz="2000" spc="-1" strike="noStrike">
                <a:solidFill>
                  <a:srgbClr val="ffffff"/>
                </a:solidFill>
                <a:latin typeface="Century Gothic"/>
              </a:rPr>
              <a:t>of war with the United States </a:t>
            </a:r>
            <a:r>
              <a:rPr b="0" lang="en-US" sz="2000" spc="-1" strike="noStrike">
                <a:solidFill>
                  <a:srgbClr val="ffffff"/>
                </a:solidFill>
                <a:latin typeface="Century Gothic"/>
              </a:rPr>
              <a:t>of America is certain, and add the suggestion that he should, on his own initiative</a:t>
            </a:r>
            <a:r>
              <a:rPr b="1" lang="en-US" sz="2000" spc="-1" strike="noStrike">
                <a:solidFill>
                  <a:srgbClr val="ffffff"/>
                </a:solidFill>
                <a:latin typeface="Century Gothic"/>
              </a:rPr>
              <a:t>, invite Japan </a:t>
            </a:r>
            <a:r>
              <a:rPr b="0" lang="en-US" sz="2000" spc="-1" strike="noStrike">
                <a:solidFill>
                  <a:srgbClr val="ffffff"/>
                </a:solidFill>
                <a:latin typeface="Century Gothic"/>
              </a:rPr>
              <a:t>to immediate adherence and at the same time mediate between Japan and ourselves. Please call the President's attention to the fact that the ruthless employment of our submarines now offers the prospect of compelling England in a few months to make peace.</a:t>
            </a:r>
            <a:br/>
            <a:r>
              <a:rPr b="0" lang="en-US" sz="2000" spc="-1" strike="noStrike">
                <a:solidFill>
                  <a:srgbClr val="ffffff"/>
                </a:solidFill>
                <a:latin typeface="Century Gothic"/>
              </a:rPr>
              <a:t>Signed, ZIMMERMANN </a:t>
            </a:r>
            <a:endParaRPr b="0" lang="en-US" sz="2000" spc="-1" strike="noStrike">
              <a:latin typeface="Arial"/>
            </a:endParaRPr>
          </a:p>
        </p:txBody>
      </p:sp>
      <p:pic>
        <p:nvPicPr>
          <p:cNvPr id="305" name="Picture 3" descr=""/>
          <p:cNvPicPr/>
          <p:nvPr/>
        </p:nvPicPr>
        <p:blipFill>
          <a:blip r:embed="rId1"/>
          <a:stretch/>
        </p:blipFill>
        <p:spPr>
          <a:xfrm>
            <a:off x="8276760" y="1898640"/>
            <a:ext cx="3827880" cy="4847400"/>
          </a:xfrm>
          <a:prstGeom prst="rect">
            <a:avLst/>
          </a:prstGeom>
          <a:ln>
            <a:noFill/>
          </a:ln>
        </p:spPr>
      </p:pic>
      <p:pic>
        <p:nvPicPr>
          <p:cNvPr id="306" name="Picture 4" descr=""/>
          <p:cNvPicPr/>
          <p:nvPr/>
        </p:nvPicPr>
        <p:blipFill>
          <a:blip r:embed="rId2"/>
          <a:stretch/>
        </p:blipFill>
        <p:spPr>
          <a:xfrm>
            <a:off x="9933120" y="0"/>
            <a:ext cx="1261440" cy="185256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2884</TotalTime>
  <Application>LibreOffice/6.0.7.3$Linux_X86_64 LibreOffice_project/00m0$Build-3</Application>
  <Words>452</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2019-11-29T18:40:16Z</dcterms:created>
  <dc:creator>Trollwurf</dc:creator>
  <dc:description/>
  <dc:language>en-US</dc:language>
  <cp:lastModifiedBy/>
  <dcterms:modified xsi:type="dcterms:W3CDTF">2019-12-04T17:01:49Z</dcterms:modified>
  <cp:revision>32</cp:revision>
  <dc:subject/>
  <dc:title>Cryptography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